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notesMasterIdLst>
    <p:notesMasterId r:id="rId10"/>
  </p:notesMasterIdLst>
  <p:sldIdLst>
    <p:sldId id="256" r:id="rId2"/>
    <p:sldId id="258" r:id="rId3"/>
    <p:sldId id="259" r:id="rId4"/>
    <p:sldId id="260" r:id="rId5"/>
    <p:sldId id="262" r:id="rId6"/>
    <p:sldId id="261" r:id="rId7"/>
    <p:sldId id="263" r:id="rId8"/>
    <p:sldId id="2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2"/>
    <p:restoredTop sz="96405"/>
  </p:normalViewPr>
  <p:slideViewPr>
    <p:cSldViewPr snapToGrid="0">
      <p:cViewPr varScale="1">
        <p:scale>
          <a:sx n="119" d="100"/>
          <a:sy n="119" d="100"/>
        </p:scale>
        <p:origin x="400"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50" d="100"/>
          <a:sy n="150" d="100"/>
        </p:scale>
        <p:origin x="-192" y="-5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4724C-AAE7-EF4A-B6E8-138EBC27A9AC}" type="datetimeFigureOut">
              <a:rPr lang="en-US" smtClean="0"/>
              <a:t>10/7/22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675C4-BB09-C14A-81EC-6A1FDE17C9D6}" type="slidenum">
              <a:rPr lang="en-US" smtClean="0"/>
              <a:t>‹Nº›</a:t>
            </a:fld>
            <a:endParaRPr lang="en-US"/>
          </a:p>
        </p:txBody>
      </p:sp>
    </p:spTree>
    <p:extLst>
      <p:ext uri="{BB962C8B-B14F-4D97-AF65-F5344CB8AC3E}">
        <p14:creationId xmlns:p14="http://schemas.microsoft.com/office/powerpoint/2010/main" val="1244255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Hi everyone, and thank you for watching this video in which I am going to present </a:t>
            </a:r>
            <a:r>
              <a:rPr lang="en-US" dirty="0" err="1"/>
              <a:t>IMHuS</a:t>
            </a:r>
            <a:r>
              <a:rPr lang="en-US" dirty="0"/>
              <a:t>, an intelligent multi-human simulator that has been developed at the Robotics and Interactions Group at LAAS-CNRS in Toulouse, France.</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1</a:t>
            </a:fld>
            <a:endParaRPr lang="en-US"/>
          </a:p>
        </p:txBody>
      </p:sp>
    </p:spTree>
    <p:extLst>
      <p:ext uri="{BB962C8B-B14F-4D97-AF65-F5344CB8AC3E}">
        <p14:creationId xmlns:p14="http://schemas.microsoft.com/office/powerpoint/2010/main" val="69046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As roboticists, we work everyday with robotic platforms both in the real world and in simulated environments. </a:t>
            </a:r>
          </a:p>
          <a:p>
            <a:pPr marL="171450" indent="-171450">
              <a:buFontTx/>
              <a:buChar char="-"/>
            </a:pPr>
            <a:r>
              <a:rPr lang="en-US" dirty="0"/>
              <a:t>Our goal is to experiment how our cognitive architectures perform when they are deployed in different robots and in different scenarios.</a:t>
            </a:r>
          </a:p>
          <a:p>
            <a:pPr marL="171450" indent="-171450">
              <a:buFontTx/>
              <a:buChar char="-"/>
            </a:pPr>
            <a:r>
              <a:rPr lang="en-US" dirty="0"/>
              <a:t>But experimentation requires replicability and when it comes to social robotics, the presence of humans in these environments becomes a vital issue for testing the social behavior of the robots that we program. </a:t>
            </a:r>
          </a:p>
          <a:p>
            <a:pPr marL="171450" indent="-171450">
              <a:buFontTx/>
              <a:buChar char="-"/>
            </a:pPr>
            <a:r>
              <a:rPr lang="en-US" dirty="0"/>
              <a:t>The problem is that we can not have perfect replicability when humans are involved because if they follow exactly the same set of actions then their behavior is not human.</a:t>
            </a:r>
          </a:p>
          <a:p>
            <a:pPr marL="171450" indent="-171450">
              <a:buFontTx/>
              <a:buChar char="-"/>
            </a:pPr>
            <a:r>
              <a:rPr lang="en-US" dirty="0"/>
              <a:t>To act like humans, the simulated agents have to exhibit reactive behavior.</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2</a:t>
            </a:fld>
            <a:endParaRPr lang="en-US"/>
          </a:p>
        </p:txBody>
      </p:sp>
    </p:spTree>
    <p:extLst>
      <p:ext uri="{BB962C8B-B14F-4D97-AF65-F5344CB8AC3E}">
        <p14:creationId xmlns:p14="http://schemas.microsoft.com/office/powerpoint/2010/main" val="333257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dirty="0"/>
              <a:t>Our proposal is to provide interactive agents in a simulated environment that can be perceived by the robot to be tested in that simulation, and at the same time can perceive the robot and react to its behavior, for instance, avoiding collision or responding to its requests.</a:t>
            </a:r>
          </a:p>
          <a:p>
            <a:pPr marL="171450" indent="-171450">
              <a:buFontTx/>
              <a:buChar char="-"/>
            </a:pPr>
            <a:r>
              <a:rPr lang="en-US" dirty="0"/>
              <a:t>Our system is called </a:t>
            </a:r>
            <a:r>
              <a:rPr lang="en-US" dirty="0" err="1"/>
              <a:t>IMHuS</a:t>
            </a:r>
            <a:r>
              <a:rPr lang="en-US" dirty="0"/>
              <a:t> and provides a simple way to choreograph individual or group human behaviors through an XML configuration file.</a:t>
            </a:r>
          </a:p>
          <a:p>
            <a:pPr marL="171450" indent="-171450">
              <a:buFontTx/>
              <a:buChar char="-"/>
            </a:pPr>
            <a:r>
              <a:rPr lang="en-US" dirty="0"/>
              <a:t>Each configuration file describes a high-level social situation in terms of steps.</a:t>
            </a:r>
          </a:p>
          <a:p>
            <a:pPr marL="171450" indent="-171450">
              <a:buFontTx/>
              <a:buChar char="-"/>
            </a:pPr>
            <a:r>
              <a:rPr lang="en-US" dirty="0"/>
              <a:t>These scenarios can be used to obtain metrics to evaluate the performance of any robot.</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3</a:t>
            </a:fld>
            <a:endParaRPr lang="en-US"/>
          </a:p>
        </p:txBody>
      </p:sp>
    </p:spTree>
    <p:extLst>
      <p:ext uri="{BB962C8B-B14F-4D97-AF65-F5344CB8AC3E}">
        <p14:creationId xmlns:p14="http://schemas.microsoft.com/office/powerpoint/2010/main" val="235022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This slide shows a graphic example of a social situation. At the beginning there are four humans, three of them are part of a group. The situation describes the individual and group movements of these humans in each step until the final situation specified in the last step is reached.</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4</a:t>
            </a:fld>
            <a:endParaRPr lang="en-US"/>
          </a:p>
        </p:txBody>
      </p:sp>
    </p:spTree>
    <p:extLst>
      <p:ext uri="{BB962C8B-B14F-4D97-AF65-F5344CB8AC3E}">
        <p14:creationId xmlns:p14="http://schemas.microsoft.com/office/powerpoint/2010/main" val="152151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Just to get a glimpse of the XML configuration file, we show the main parts that it includes, which are: </a:t>
            </a:r>
          </a:p>
          <a:p>
            <a:pPr marL="171450" indent="-171450">
              <a:buFontTx/>
              <a:buChar char="-"/>
            </a:pPr>
            <a:r>
              <a:rPr lang="en-US" dirty="0"/>
              <a:t>the map, in this case the high-level action would be to take the elevator, the agents, five humans are involved and a </a:t>
            </a:r>
            <a:r>
              <a:rPr lang="en-US" dirty="0" err="1"/>
              <a:t>tiago</a:t>
            </a:r>
            <a:r>
              <a:rPr lang="en-US" dirty="0"/>
              <a:t> robot would be the one to be tested, and groups of humans. The tested robot, </a:t>
            </a:r>
            <a:r>
              <a:rPr lang="en-US" dirty="0" err="1"/>
              <a:t>tiago</a:t>
            </a:r>
            <a:r>
              <a:rPr lang="en-US" dirty="0"/>
              <a:t>, is not choreographed but it is declared in the configuration file because the humans can communicate asynchronously with it and respond to its requests, in this case, pressing the elevator button.</a:t>
            </a:r>
          </a:p>
          <a:p>
            <a:pPr marL="171450" indent="-171450">
              <a:buFontTx/>
              <a:buChar char="-"/>
            </a:pPr>
            <a:r>
              <a:rPr lang="en-US" dirty="0"/>
              <a:t>The poses, that is, specific locations on the map that are named so that they can be used in the rest of the file.</a:t>
            </a:r>
          </a:p>
          <a:p>
            <a:pPr marL="171450" indent="-171450">
              <a:buFontTx/>
              <a:buChar char="-"/>
            </a:pPr>
            <a:r>
              <a:rPr lang="en-US" dirty="0"/>
              <a:t>The goals, specified in terms of high-level tasks such as call the elevator or take the tested robot to the second floor </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5</a:t>
            </a:fld>
            <a:endParaRPr lang="en-US"/>
          </a:p>
        </p:txBody>
      </p:sp>
    </p:spTree>
    <p:extLst>
      <p:ext uri="{BB962C8B-B14F-4D97-AF65-F5344CB8AC3E}">
        <p14:creationId xmlns:p14="http://schemas.microsoft.com/office/powerpoint/2010/main" val="106483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This is a schema to show the whole </a:t>
            </a:r>
            <a:r>
              <a:rPr lang="en-US" dirty="0" err="1"/>
              <a:t>IMHuS</a:t>
            </a:r>
            <a:r>
              <a:rPr lang="en-US" dirty="0"/>
              <a:t> system. At the top part we have the application layer where the XML configuration file is the input of the system specifying, as we saw in the previous slide, the map, the agents, the tasks and the scenario. </a:t>
            </a:r>
          </a:p>
          <a:p>
            <a:r>
              <a:rPr lang="en-US" dirty="0"/>
              <a:t>- In the center of the image, the </a:t>
            </a:r>
            <a:r>
              <a:rPr lang="en-US" dirty="0" err="1"/>
              <a:t>IMHuS</a:t>
            </a:r>
            <a:r>
              <a:rPr lang="en-US" dirty="0"/>
              <a:t> system interprets the information contained in the configuration file and builds the simulation, </a:t>
            </a:r>
          </a:p>
          <a:p>
            <a:r>
              <a:rPr lang="en-US" dirty="0"/>
              <a:t>- in this case on Gazebo, as shown at the bottom.</a:t>
            </a:r>
          </a:p>
          <a:p>
            <a:r>
              <a:rPr lang="en-US" dirty="0"/>
              <a:t>- The tested robot would share the scenario with the choreographed humans as shown in the following video</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6</a:t>
            </a:fld>
            <a:endParaRPr lang="en-US"/>
          </a:p>
        </p:txBody>
      </p:sp>
    </p:spTree>
    <p:extLst>
      <p:ext uri="{BB962C8B-B14F-4D97-AF65-F5344CB8AC3E}">
        <p14:creationId xmlns:p14="http://schemas.microsoft.com/office/powerpoint/2010/main" val="302205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scenario shows the elevator in the center with two doors that are used to simulate the first floor in the right, and the second floor in the left.</a:t>
            </a:r>
          </a:p>
          <a:p>
            <a:r>
              <a:rPr lang="en-US" dirty="0"/>
              <a:t>The behavior of the human agents is choreographed as follows.</a:t>
            </a:r>
          </a:p>
          <a:p>
            <a:r>
              <a:rPr lang="en-US" dirty="0"/>
              <a:t>At the beginning there are four humans in the first floor and two in the second floor.</a:t>
            </a:r>
          </a:p>
          <a:p>
            <a:r>
              <a:rPr lang="en-US" dirty="0"/>
              <a:t>Next, the two ones on the second floor take the elevator to get to the first floor.</a:t>
            </a:r>
          </a:p>
          <a:p>
            <a:r>
              <a:rPr lang="en-US" dirty="0"/>
              <a:t>Meanwhile, three humans go and wait for the elevator to arrive to get to the second floor. The fourth one stays next to the elevator buttons.</a:t>
            </a:r>
          </a:p>
          <a:p>
            <a:r>
              <a:rPr lang="en-US" dirty="0"/>
              <a:t>During this first part of the video, the </a:t>
            </a:r>
            <a:r>
              <a:rPr lang="en-US" dirty="0" err="1"/>
              <a:t>tiago</a:t>
            </a:r>
            <a:r>
              <a:rPr lang="en-US" dirty="0"/>
              <a:t> robot has its own goal, which is to get to the second floor, so it has to approach the elevator, wait for the door to open and get inside. Ans it has to do all these things avoiding collision with the choreographed human agents.</a:t>
            </a:r>
          </a:p>
          <a:p>
            <a:r>
              <a:rPr lang="en-US" dirty="0"/>
              <a:t>Once they get to specific positions in the second floor, one agent returns to the first floor.</a:t>
            </a:r>
          </a:p>
          <a:p>
            <a:r>
              <a:rPr lang="en-US" dirty="0"/>
              <a:t>The </a:t>
            </a:r>
            <a:r>
              <a:rPr lang="en-US" dirty="0" err="1"/>
              <a:t>tiago</a:t>
            </a:r>
            <a:r>
              <a:rPr lang="en-US" dirty="0"/>
              <a:t> robot takes the elevator with this human to get to its initial position.</a:t>
            </a:r>
          </a:p>
          <a:p>
            <a:r>
              <a:rPr lang="en-US" dirty="0"/>
              <a:t>The video shows how the choreographed human agents react to the presence of the tested robot and do not collide with it.</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7</a:t>
            </a:fld>
            <a:endParaRPr lang="en-US"/>
          </a:p>
        </p:txBody>
      </p:sp>
    </p:spTree>
    <p:extLst>
      <p:ext uri="{BB962C8B-B14F-4D97-AF65-F5344CB8AC3E}">
        <p14:creationId xmlns:p14="http://schemas.microsoft.com/office/powerpoint/2010/main" val="130208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You can follow </a:t>
            </a:r>
            <a:r>
              <a:rPr lang="en-US" dirty="0" err="1"/>
              <a:t>IMHuS</a:t>
            </a:r>
            <a:r>
              <a:rPr lang="en-US" dirty="0"/>
              <a:t> development in the repository shown in this slide, and you can contact the authors of this work through their emails addresses or through links of the RIS-Group at the LAAS-CNRS and the Robotics Group at University of León.</a:t>
            </a:r>
          </a:p>
          <a:p>
            <a:r>
              <a:rPr lang="en-US" dirty="0"/>
              <a:t>We invite you to start using </a:t>
            </a:r>
            <a:r>
              <a:rPr lang="en-US" dirty="0" err="1"/>
              <a:t>IMHuS</a:t>
            </a:r>
            <a:r>
              <a:rPr lang="en-US" dirty="0"/>
              <a:t>!</a:t>
            </a:r>
          </a:p>
          <a:p>
            <a:r>
              <a:rPr lang="en-US" dirty="0"/>
              <a:t>Thank you for watching the video.</a:t>
            </a:r>
          </a:p>
        </p:txBody>
      </p:sp>
      <p:sp>
        <p:nvSpPr>
          <p:cNvPr id="4" name="Marcador de número de diapositiva 3"/>
          <p:cNvSpPr>
            <a:spLocks noGrp="1"/>
          </p:cNvSpPr>
          <p:nvPr>
            <p:ph type="sldNum" sz="quarter" idx="5"/>
          </p:nvPr>
        </p:nvSpPr>
        <p:spPr/>
        <p:txBody>
          <a:bodyPr/>
          <a:lstStyle/>
          <a:p>
            <a:fld id="{632675C4-BB09-C14A-81EC-6A1FDE17C9D6}" type="slidenum">
              <a:rPr lang="en-US" smtClean="0"/>
              <a:t>8</a:t>
            </a:fld>
            <a:endParaRPr lang="en-US"/>
          </a:p>
        </p:txBody>
      </p:sp>
    </p:spTree>
    <p:extLst>
      <p:ext uri="{BB962C8B-B14F-4D97-AF65-F5344CB8AC3E}">
        <p14:creationId xmlns:p14="http://schemas.microsoft.com/office/powerpoint/2010/main" val="132191661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97985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3423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27550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425684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94839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48A87A34-81AB-432B-8DAE-1953F412C126}" type="datetimeFigureOut">
              <a:rPr lang="en-US" smtClean="0"/>
              <a:pPr/>
              <a:t>10/7/22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742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0825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55508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26808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7814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10/7/22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5965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10/7/22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0151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8A87A34-81AB-432B-8DAE-1953F412C126}" type="datetimeFigureOut">
              <a:rPr lang="en-US" smtClean="0"/>
              <a:pPr/>
              <a:t>10/7/22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650347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7.mp4"/><Relationship Id="rId7" Type="http://schemas.openxmlformats.org/officeDocument/2006/relationships/notesSlide" Target="../notesSlides/notesSlide7.xml"/><Relationship Id="rId2" Type="http://schemas.microsoft.com/office/2007/relationships/media" Target="../media/media7.mp4"/><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mailto:anthony.favier@laas.fr" TargetMode="External"/><Relationship Id="rId13" Type="http://schemas.openxmlformats.org/officeDocument/2006/relationships/image" Target="../media/image14.jpeg"/><Relationship Id="rId3" Type="http://schemas.openxmlformats.org/officeDocument/2006/relationships/slideLayout" Target="../slideLayouts/slideLayout12.xml"/><Relationship Id="rId7" Type="http://schemas.openxmlformats.org/officeDocument/2006/relationships/hyperlink" Target="mailto:phani-teja.singamaneni@laas.fr" TargetMode="External"/><Relationship Id="rId12" Type="http://schemas.openxmlformats.org/officeDocument/2006/relationships/hyperlink" Target="mailto:https://www.laas.fr/public/fr/ris" TargetMode="External"/><Relationship Id="rId2" Type="http://schemas.openxmlformats.org/officeDocument/2006/relationships/audio" Target="../media/media9.m4a"/><Relationship Id="rId16" Type="http://schemas.openxmlformats.org/officeDocument/2006/relationships/image" Target="../media/image7.png"/><Relationship Id="rId1" Type="http://schemas.microsoft.com/office/2007/relationships/media" Target="../media/media9.m4a"/><Relationship Id="rId6" Type="http://schemas.openxmlformats.org/officeDocument/2006/relationships/hyperlink" Target="mailto:Olivier.Hauterville@laas.fr" TargetMode="External"/><Relationship Id="rId11" Type="http://schemas.openxmlformats.org/officeDocument/2006/relationships/hyperlink" Target="mailto:vicente.matellan@unileon.es" TargetMode="External"/><Relationship Id="rId5" Type="http://schemas.openxmlformats.org/officeDocument/2006/relationships/hyperlink" Target="https://github.com/LAAS-HRI/IMHuS" TargetMode="External"/><Relationship Id="rId15" Type="http://schemas.openxmlformats.org/officeDocument/2006/relationships/image" Target="../media/image15.png"/><Relationship Id="rId10" Type="http://schemas.openxmlformats.org/officeDocument/2006/relationships/hyperlink" Target="mailto:camino.fernandez@unileon.es" TargetMode="External"/><Relationship Id="rId4" Type="http://schemas.openxmlformats.org/officeDocument/2006/relationships/notesSlide" Target="../notesSlides/notesSlide8.xml"/><Relationship Id="rId9" Type="http://schemas.openxmlformats.org/officeDocument/2006/relationships/hyperlink" Target="mailto:Rachid.Alami@laas.fr" TargetMode="External"/><Relationship Id="rId14" Type="http://schemas.openxmlformats.org/officeDocument/2006/relationships/hyperlink" Target="mailto:https://robotica.unileon.es/??t?ti?tit?titl?title?title=?title=H?title=Ho?title=Hom?title=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1081-3226-91AF-7F69-ACC38609EC90}"/>
              </a:ext>
            </a:extLst>
          </p:cNvPr>
          <p:cNvSpPr>
            <a:spLocks noGrp="1"/>
          </p:cNvSpPr>
          <p:nvPr>
            <p:ph type="ctrTitle"/>
          </p:nvPr>
        </p:nvSpPr>
        <p:spPr>
          <a:xfrm>
            <a:off x="787078" y="1434426"/>
            <a:ext cx="9488455" cy="3052354"/>
          </a:xfrm>
        </p:spPr>
        <p:txBody>
          <a:bodyPr>
            <a:normAutofit fontScale="90000"/>
          </a:bodyPr>
          <a:lstStyle/>
          <a:p>
            <a:pPr algn="ctr"/>
            <a:r>
              <a:rPr lang="en-US" dirty="0" err="1">
                <a:latin typeface="+mn-lt"/>
              </a:rPr>
              <a:t>IMH</a:t>
            </a:r>
            <a:r>
              <a:rPr lang="en-US" cap="none" dirty="0" err="1">
                <a:latin typeface="+mn-lt"/>
              </a:rPr>
              <a:t>u</a:t>
            </a:r>
            <a:r>
              <a:rPr lang="en-US" dirty="0" err="1">
                <a:latin typeface="+mn-lt"/>
              </a:rPr>
              <a:t>S</a:t>
            </a:r>
            <a:r>
              <a:rPr lang="en-US" dirty="0">
                <a:latin typeface="+mn-lt"/>
              </a:rPr>
              <a:t>: </a:t>
            </a:r>
            <a:br>
              <a:rPr lang="en-US" dirty="0">
                <a:latin typeface="+mn-lt"/>
              </a:rPr>
            </a:br>
            <a:r>
              <a:rPr lang="en-US" cap="none" dirty="0">
                <a:latin typeface="+mn-lt"/>
              </a:rPr>
              <a:t>Intelligent Multi-Human Simulator</a:t>
            </a:r>
            <a:endParaRPr lang="en-US" dirty="0">
              <a:latin typeface="+mn-lt"/>
            </a:endParaRPr>
          </a:p>
        </p:txBody>
      </p:sp>
      <p:sp>
        <p:nvSpPr>
          <p:cNvPr id="3" name="Subtitle 2">
            <a:extLst>
              <a:ext uri="{FF2B5EF4-FFF2-40B4-BE49-F238E27FC236}">
                <a16:creationId xmlns:a16="http://schemas.microsoft.com/office/drawing/2014/main" id="{3074374A-5ABD-3B2E-2263-B9A314C86EFF}"/>
              </a:ext>
            </a:extLst>
          </p:cNvPr>
          <p:cNvSpPr>
            <a:spLocks noGrp="1"/>
          </p:cNvSpPr>
          <p:nvPr>
            <p:ph type="subTitle" idx="1"/>
          </p:nvPr>
        </p:nvSpPr>
        <p:spPr>
          <a:xfrm>
            <a:off x="787078" y="4594174"/>
            <a:ext cx="8433713" cy="1466577"/>
          </a:xfrm>
        </p:spPr>
        <p:txBody>
          <a:bodyPr>
            <a:normAutofit/>
          </a:bodyPr>
          <a:lstStyle/>
          <a:p>
            <a:r>
              <a:rPr lang="en-US" cap="none" dirty="0"/>
              <a:t>Olivier </a:t>
            </a:r>
            <a:r>
              <a:rPr lang="en-US" cap="none" dirty="0" err="1"/>
              <a:t>Hauterville</a:t>
            </a:r>
            <a:r>
              <a:rPr lang="en-US" cap="none" dirty="0"/>
              <a:t>, Camino Fernández, </a:t>
            </a:r>
            <a:r>
              <a:rPr lang="en-US" cap="none" dirty="0" err="1"/>
              <a:t>Phani</a:t>
            </a:r>
            <a:r>
              <a:rPr lang="en-US" cap="none" dirty="0"/>
              <a:t> Teja </a:t>
            </a:r>
            <a:r>
              <a:rPr lang="en-US" cap="none" dirty="0" err="1"/>
              <a:t>Singamaneni</a:t>
            </a:r>
            <a:r>
              <a:rPr lang="en-US" cap="none" dirty="0"/>
              <a:t>, Anthony Favier, Vicente </a:t>
            </a:r>
            <a:r>
              <a:rPr lang="en-US" cap="none" dirty="0" err="1"/>
              <a:t>Matellán</a:t>
            </a:r>
            <a:r>
              <a:rPr lang="en-US" cap="none" dirty="0"/>
              <a:t>, Rachid </a:t>
            </a:r>
            <a:r>
              <a:rPr lang="en-US" cap="none" dirty="0" err="1"/>
              <a:t>Alami</a:t>
            </a:r>
            <a:endParaRPr lang="en-US" cap="none" dirty="0"/>
          </a:p>
          <a:p>
            <a:r>
              <a:rPr lang="en-US" cap="none" dirty="0"/>
              <a:t>RIS (Robotics and </a:t>
            </a:r>
            <a:r>
              <a:rPr lang="en-US" cap="none" dirty="0" err="1"/>
              <a:t>InteractionS</a:t>
            </a:r>
            <a:r>
              <a:rPr lang="en-US" cap="none" dirty="0"/>
              <a:t>) Group – LAAS (CNRS)</a:t>
            </a:r>
          </a:p>
        </p:txBody>
      </p:sp>
      <p:pic>
        <p:nvPicPr>
          <p:cNvPr id="5" name="Picture 4">
            <a:extLst>
              <a:ext uri="{FF2B5EF4-FFF2-40B4-BE49-F238E27FC236}">
                <a16:creationId xmlns:a16="http://schemas.microsoft.com/office/drawing/2014/main" id="{190CD1EC-DF70-89D7-6879-E9C1DC83948C}"/>
              </a:ext>
            </a:extLst>
          </p:cNvPr>
          <p:cNvPicPr>
            <a:picLocks noChangeAspect="1"/>
          </p:cNvPicPr>
          <p:nvPr/>
        </p:nvPicPr>
        <p:blipFill>
          <a:blip r:embed="rId5"/>
          <a:stretch>
            <a:fillRect/>
          </a:stretch>
        </p:blipFill>
        <p:spPr>
          <a:xfrm>
            <a:off x="9942653" y="160071"/>
            <a:ext cx="1682568" cy="1151231"/>
          </a:xfrm>
          <a:prstGeom prst="rect">
            <a:avLst/>
          </a:prstGeom>
        </p:spPr>
      </p:pic>
      <p:pic>
        <p:nvPicPr>
          <p:cNvPr id="7" name="Picture 6">
            <a:extLst>
              <a:ext uri="{FF2B5EF4-FFF2-40B4-BE49-F238E27FC236}">
                <a16:creationId xmlns:a16="http://schemas.microsoft.com/office/drawing/2014/main" id="{2512384E-6B36-4780-2287-6B273C565C02}"/>
              </a:ext>
            </a:extLst>
          </p:cNvPr>
          <p:cNvPicPr>
            <a:picLocks noChangeAspect="1"/>
          </p:cNvPicPr>
          <p:nvPr/>
        </p:nvPicPr>
        <p:blipFill>
          <a:blip r:embed="rId6"/>
          <a:stretch>
            <a:fillRect/>
          </a:stretch>
        </p:blipFill>
        <p:spPr>
          <a:xfrm>
            <a:off x="9220791" y="5502409"/>
            <a:ext cx="2741071" cy="1209296"/>
          </a:xfrm>
          <a:prstGeom prst="rect">
            <a:avLst/>
          </a:prstGeom>
        </p:spPr>
      </p:pic>
      <p:sp>
        <p:nvSpPr>
          <p:cNvPr id="8" name="Subtitle 2">
            <a:extLst>
              <a:ext uri="{FF2B5EF4-FFF2-40B4-BE49-F238E27FC236}">
                <a16:creationId xmlns:a16="http://schemas.microsoft.com/office/drawing/2014/main" id="{66975FDA-D2A2-1A07-EA7F-9D9EE73D23E8}"/>
              </a:ext>
            </a:extLst>
          </p:cNvPr>
          <p:cNvSpPr txBox="1">
            <a:spLocks/>
          </p:cNvSpPr>
          <p:nvPr/>
        </p:nvSpPr>
        <p:spPr>
          <a:xfrm>
            <a:off x="787078" y="160071"/>
            <a:ext cx="9155575" cy="127435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r"/>
            <a:r>
              <a:rPr lang="en-US" i="1" cap="none" dirty="0"/>
              <a:t>Artificial intelligence for social robots interacting with humans in the real world</a:t>
            </a:r>
          </a:p>
          <a:p>
            <a:pPr algn="r"/>
            <a:r>
              <a:rPr lang="en-US" i="1" cap="none" dirty="0"/>
              <a:t>27 oct 2022 Kyoto (Japan)</a:t>
            </a:r>
          </a:p>
        </p:txBody>
      </p:sp>
      <p:pic>
        <p:nvPicPr>
          <p:cNvPr id="6" name="Audio 5">
            <a:hlinkClick r:id="" action="ppaction://media"/>
            <a:extLst>
              <a:ext uri="{FF2B5EF4-FFF2-40B4-BE49-F238E27FC236}">
                <a16:creationId xmlns:a16="http://schemas.microsoft.com/office/drawing/2014/main" id="{B55E1C43-9945-03AB-02F4-3AB44F0C11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64649772"/>
      </p:ext>
    </p:extLst>
  </p:cSld>
  <p:clrMapOvr>
    <a:masterClrMapping/>
  </p:clrMapOvr>
  <mc:AlternateContent xmlns:mc="http://schemas.openxmlformats.org/markup-compatibility/2006">
    <mc:Choice xmlns:p14="http://schemas.microsoft.com/office/powerpoint/2010/main" Requires="p14">
      <p:transition spd="slow" p14:dur="2000" advTm="16192"/>
    </mc:Choice>
    <mc:Fallback>
      <p:transition spd="slow" advTm="1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E5E2-7119-79D3-5845-F3075B93325C}"/>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62E0A13D-A67F-DA4D-07FC-9EE675E8138A}"/>
              </a:ext>
            </a:extLst>
          </p:cNvPr>
          <p:cNvSpPr>
            <a:spLocks noGrp="1"/>
          </p:cNvSpPr>
          <p:nvPr>
            <p:ph idx="1"/>
          </p:nvPr>
        </p:nvSpPr>
        <p:spPr/>
        <p:txBody>
          <a:bodyPr/>
          <a:lstStyle/>
          <a:p>
            <a:r>
              <a:rPr lang="en-US" dirty="0"/>
              <a:t>Social robotics need experimentation</a:t>
            </a:r>
          </a:p>
          <a:p>
            <a:r>
              <a:rPr lang="en-US" dirty="0"/>
              <a:t>Experimentation needs replicability</a:t>
            </a:r>
          </a:p>
          <a:p>
            <a:r>
              <a:rPr lang="en-US" dirty="0"/>
              <a:t>Experimentation needs humans</a:t>
            </a:r>
          </a:p>
          <a:p>
            <a:r>
              <a:rPr lang="en-US" dirty="0"/>
              <a:t>Replicability is achieved by simulation</a:t>
            </a:r>
          </a:p>
          <a:p>
            <a:r>
              <a:rPr lang="en-US" dirty="0"/>
              <a:t>Simulations need reactive human behavior</a:t>
            </a:r>
          </a:p>
        </p:txBody>
      </p:sp>
      <p:pic>
        <p:nvPicPr>
          <p:cNvPr id="4" name="Audio 3">
            <a:hlinkClick r:id="" action="ppaction://media"/>
            <a:extLst>
              <a:ext uri="{FF2B5EF4-FFF2-40B4-BE49-F238E27FC236}">
                <a16:creationId xmlns:a16="http://schemas.microsoft.com/office/drawing/2014/main" id="{5C90332D-0D60-4F9B-2941-C9BF6D6E1D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6299974"/>
      </p:ext>
    </p:extLst>
  </p:cSld>
  <p:clrMapOvr>
    <a:masterClrMapping/>
  </p:clrMapOvr>
  <mc:AlternateContent xmlns:mc="http://schemas.openxmlformats.org/markup-compatibility/2006">
    <mc:Choice xmlns:p14="http://schemas.microsoft.com/office/powerpoint/2010/main" Requires="p14">
      <p:transition spd="slow" p14:dur="2000" advTm="54677"/>
    </mc:Choice>
    <mc:Fallback>
      <p:transition spd="slow" advTm="5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A04D-1E82-1B2C-E2C4-0FCDE8DFE793}"/>
              </a:ext>
            </a:extLst>
          </p:cNvPr>
          <p:cNvSpPr>
            <a:spLocks noGrp="1"/>
          </p:cNvSpPr>
          <p:nvPr>
            <p:ph type="title"/>
          </p:nvPr>
        </p:nvSpPr>
        <p:spPr/>
        <p:txBody>
          <a:bodyPr/>
          <a:lstStyle/>
          <a:p>
            <a:r>
              <a:rPr lang="en-US" dirty="0" err="1"/>
              <a:t>IMH</a:t>
            </a:r>
            <a:r>
              <a:rPr lang="en-US" cap="none" dirty="0" err="1"/>
              <a:t>u</a:t>
            </a:r>
            <a:r>
              <a:rPr lang="en-US" dirty="0" err="1"/>
              <a:t>S</a:t>
            </a:r>
            <a:r>
              <a:rPr lang="en-US" dirty="0"/>
              <a:t> – </a:t>
            </a:r>
            <a:r>
              <a:rPr lang="en-US" cap="none" dirty="0"/>
              <a:t>Intelligent Multi-Human Simulator </a:t>
            </a:r>
            <a:endParaRPr lang="en-US" dirty="0"/>
          </a:p>
        </p:txBody>
      </p:sp>
      <p:sp>
        <p:nvSpPr>
          <p:cNvPr id="3" name="Content Placeholder 2">
            <a:extLst>
              <a:ext uri="{FF2B5EF4-FFF2-40B4-BE49-F238E27FC236}">
                <a16:creationId xmlns:a16="http://schemas.microsoft.com/office/drawing/2014/main" id="{3F77844D-4EC6-158D-2748-F55A69B6C088}"/>
              </a:ext>
            </a:extLst>
          </p:cNvPr>
          <p:cNvSpPr>
            <a:spLocks noGrp="1"/>
          </p:cNvSpPr>
          <p:nvPr>
            <p:ph idx="1"/>
          </p:nvPr>
        </p:nvSpPr>
        <p:spPr/>
        <p:txBody>
          <a:bodyPr/>
          <a:lstStyle/>
          <a:p>
            <a:r>
              <a:rPr lang="en-US" dirty="0" err="1"/>
              <a:t>IMHuS</a:t>
            </a:r>
            <a:r>
              <a:rPr lang="en-US" dirty="0"/>
              <a:t> simulates interactive agents that can be perceived by a robot in a robotic simulator</a:t>
            </a:r>
          </a:p>
          <a:p>
            <a:r>
              <a:rPr lang="en-US" dirty="0"/>
              <a:t>Agents exhibit social behavior in human group movement</a:t>
            </a:r>
          </a:p>
          <a:p>
            <a:r>
              <a:rPr lang="en-US" dirty="0"/>
              <a:t>Humans are choreographed to create high-level social behaviors</a:t>
            </a:r>
          </a:p>
          <a:p>
            <a:r>
              <a:rPr lang="en-US" dirty="0"/>
              <a:t>Goal: To provide metrics to evaluate a robot’s performance in social situations</a:t>
            </a:r>
          </a:p>
        </p:txBody>
      </p:sp>
      <p:pic>
        <p:nvPicPr>
          <p:cNvPr id="4" name="Audio 3">
            <a:hlinkClick r:id="" action="ppaction://media"/>
            <a:extLst>
              <a:ext uri="{FF2B5EF4-FFF2-40B4-BE49-F238E27FC236}">
                <a16:creationId xmlns:a16="http://schemas.microsoft.com/office/drawing/2014/main" id="{869D7E05-0738-FFAC-D203-0232FB4C7D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477092489"/>
      </p:ext>
    </p:extLst>
  </p:cSld>
  <p:clrMapOvr>
    <a:masterClrMapping/>
  </p:clrMapOvr>
  <mc:AlternateContent xmlns:mc="http://schemas.openxmlformats.org/markup-compatibility/2006">
    <mc:Choice xmlns:p14="http://schemas.microsoft.com/office/powerpoint/2010/main" Requires="p14">
      <p:transition spd="slow" p14:dur="2000" advTm="43703"/>
    </mc:Choice>
    <mc:Fallback>
      <p:transition spd="slow" advTm="4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A126-6614-CC67-44CA-E30A3F6A3504}"/>
              </a:ext>
            </a:extLst>
          </p:cNvPr>
          <p:cNvSpPr>
            <a:spLocks noGrp="1"/>
          </p:cNvSpPr>
          <p:nvPr>
            <p:ph type="title"/>
          </p:nvPr>
        </p:nvSpPr>
        <p:spPr>
          <a:xfrm>
            <a:off x="1141413" y="91579"/>
            <a:ext cx="9905998" cy="1478570"/>
          </a:xfrm>
        </p:spPr>
        <p:txBody>
          <a:bodyPr/>
          <a:lstStyle/>
          <a:p>
            <a:pPr algn="ctr"/>
            <a:r>
              <a:rPr lang="en-US" dirty="0"/>
              <a:t>Step-based social simulation</a:t>
            </a:r>
          </a:p>
        </p:txBody>
      </p:sp>
      <p:pic>
        <p:nvPicPr>
          <p:cNvPr id="5" name="Content Placeholder 4">
            <a:extLst>
              <a:ext uri="{FF2B5EF4-FFF2-40B4-BE49-F238E27FC236}">
                <a16:creationId xmlns:a16="http://schemas.microsoft.com/office/drawing/2014/main" id="{D630A165-DDDB-2373-ECBE-9AC35F915A64}"/>
              </a:ext>
            </a:extLst>
          </p:cNvPr>
          <p:cNvPicPr>
            <a:picLocks noGrp="1" noChangeAspect="1"/>
          </p:cNvPicPr>
          <p:nvPr>
            <p:ph idx="1"/>
          </p:nvPr>
        </p:nvPicPr>
        <p:blipFill>
          <a:blip r:embed="rId6"/>
          <a:stretch>
            <a:fillRect/>
          </a:stretch>
        </p:blipFill>
        <p:spPr>
          <a:xfrm>
            <a:off x="3065260" y="1146875"/>
            <a:ext cx="6061479" cy="5494149"/>
          </a:xfrm>
        </p:spPr>
      </p:pic>
      <p:sp>
        <p:nvSpPr>
          <p:cNvPr id="3" name="Flecha a la derecha con bandas 2">
            <a:extLst>
              <a:ext uri="{FF2B5EF4-FFF2-40B4-BE49-F238E27FC236}">
                <a16:creationId xmlns:a16="http://schemas.microsoft.com/office/drawing/2014/main" id="{92699BA2-31D5-93EF-1FFB-9E6BED6AB5DD}"/>
              </a:ext>
            </a:extLst>
          </p:cNvPr>
          <p:cNvSpPr/>
          <p:nvPr/>
        </p:nvSpPr>
        <p:spPr>
          <a:xfrm>
            <a:off x="2113538" y="1716833"/>
            <a:ext cx="951722" cy="4851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echa a la derecha con bandas 3">
            <a:extLst>
              <a:ext uri="{FF2B5EF4-FFF2-40B4-BE49-F238E27FC236}">
                <a16:creationId xmlns:a16="http://schemas.microsoft.com/office/drawing/2014/main" id="{142E44E8-6EBD-CBDE-971F-1ED6C50EFD9A}"/>
              </a:ext>
            </a:extLst>
          </p:cNvPr>
          <p:cNvSpPr/>
          <p:nvPr/>
        </p:nvSpPr>
        <p:spPr>
          <a:xfrm>
            <a:off x="2113538" y="5711125"/>
            <a:ext cx="951722" cy="4851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4735F0E-A62D-DA57-3630-2DED76B155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47694596"/>
      </p:ext>
    </p:extLst>
  </p:cSld>
  <p:clrMapOvr>
    <a:masterClrMapping/>
  </p:clrMapOvr>
  <mc:AlternateContent xmlns:mc="http://schemas.openxmlformats.org/markup-compatibility/2006">
    <mc:Choice xmlns:p14="http://schemas.microsoft.com/office/powerpoint/2010/main" Requires="p14">
      <p:transition spd="slow" p14:dur="2000" advTm="23093"/>
    </mc:Choice>
    <mc:Fallback>
      <p:transition spd="slow" advTm="2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2204-8E3B-7F4B-45A0-68C07F43CC41}"/>
              </a:ext>
            </a:extLst>
          </p:cNvPr>
          <p:cNvSpPr>
            <a:spLocks noGrp="1"/>
          </p:cNvSpPr>
          <p:nvPr>
            <p:ph type="title"/>
          </p:nvPr>
        </p:nvSpPr>
        <p:spPr/>
        <p:txBody>
          <a:bodyPr/>
          <a:lstStyle/>
          <a:p>
            <a:r>
              <a:rPr lang="en-US" cap="none" dirty="0"/>
              <a:t>XML </a:t>
            </a:r>
            <a:r>
              <a:rPr lang="en-US" cap="none" dirty="0" err="1"/>
              <a:t>IMHuS</a:t>
            </a:r>
            <a:r>
              <a:rPr lang="en-US" cap="none" dirty="0"/>
              <a:t> Configuration File</a:t>
            </a:r>
          </a:p>
        </p:txBody>
      </p:sp>
      <p:pic>
        <p:nvPicPr>
          <p:cNvPr id="5" name="Marcador de contenido 4">
            <a:extLst>
              <a:ext uri="{FF2B5EF4-FFF2-40B4-BE49-F238E27FC236}">
                <a16:creationId xmlns:a16="http://schemas.microsoft.com/office/drawing/2014/main" id="{5051FE92-F26D-7AFF-09E3-4D431B83E727}"/>
              </a:ext>
            </a:extLst>
          </p:cNvPr>
          <p:cNvPicPr>
            <a:picLocks noGrp="1" noChangeAspect="1"/>
          </p:cNvPicPr>
          <p:nvPr>
            <p:ph idx="1"/>
          </p:nvPr>
        </p:nvPicPr>
        <p:blipFill>
          <a:blip r:embed="rId6"/>
          <a:stretch>
            <a:fillRect/>
          </a:stretch>
        </p:blipFill>
        <p:spPr>
          <a:xfrm>
            <a:off x="1900594" y="2093976"/>
            <a:ext cx="6985436" cy="3297594"/>
          </a:xfrm>
        </p:spPr>
      </p:pic>
      <p:pic>
        <p:nvPicPr>
          <p:cNvPr id="7" name="Imagen 6">
            <a:extLst>
              <a:ext uri="{FF2B5EF4-FFF2-40B4-BE49-F238E27FC236}">
                <a16:creationId xmlns:a16="http://schemas.microsoft.com/office/drawing/2014/main" id="{C9C85F1C-2688-9A63-716C-F7E1EA6E803A}"/>
              </a:ext>
            </a:extLst>
          </p:cNvPr>
          <p:cNvPicPr>
            <a:picLocks noChangeAspect="1"/>
          </p:cNvPicPr>
          <p:nvPr/>
        </p:nvPicPr>
        <p:blipFill>
          <a:blip r:embed="rId7"/>
          <a:stretch>
            <a:fillRect/>
          </a:stretch>
        </p:blipFill>
        <p:spPr>
          <a:xfrm>
            <a:off x="2407231" y="2093976"/>
            <a:ext cx="6148594" cy="4568508"/>
          </a:xfrm>
          <a:prstGeom prst="rect">
            <a:avLst/>
          </a:prstGeom>
        </p:spPr>
      </p:pic>
      <p:pic>
        <p:nvPicPr>
          <p:cNvPr id="9" name="Imagen 8">
            <a:extLst>
              <a:ext uri="{FF2B5EF4-FFF2-40B4-BE49-F238E27FC236}">
                <a16:creationId xmlns:a16="http://schemas.microsoft.com/office/drawing/2014/main" id="{A1F87A6B-831F-103B-84BC-CC1408A407F7}"/>
              </a:ext>
            </a:extLst>
          </p:cNvPr>
          <p:cNvPicPr>
            <a:picLocks noChangeAspect="1"/>
          </p:cNvPicPr>
          <p:nvPr/>
        </p:nvPicPr>
        <p:blipFill>
          <a:blip r:embed="rId8"/>
          <a:stretch>
            <a:fillRect/>
          </a:stretch>
        </p:blipFill>
        <p:spPr>
          <a:xfrm>
            <a:off x="3120012" y="195516"/>
            <a:ext cx="5766018" cy="6490797"/>
          </a:xfrm>
          <a:prstGeom prst="rect">
            <a:avLst/>
          </a:prstGeom>
        </p:spPr>
      </p:pic>
      <p:pic>
        <p:nvPicPr>
          <p:cNvPr id="3" name="Audio 2">
            <a:hlinkClick r:id="" action="ppaction://media"/>
            <a:extLst>
              <a:ext uri="{FF2B5EF4-FFF2-40B4-BE49-F238E27FC236}">
                <a16:creationId xmlns:a16="http://schemas.microsoft.com/office/drawing/2014/main" id="{70BCD1DB-399C-E5F7-9358-D0BBB954935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38424330"/>
      </p:ext>
    </p:extLst>
  </p:cSld>
  <p:clrMapOvr>
    <a:masterClrMapping/>
  </p:clrMapOvr>
  <mc:AlternateContent xmlns:mc="http://schemas.openxmlformats.org/markup-compatibility/2006">
    <mc:Choice xmlns:p14="http://schemas.microsoft.com/office/powerpoint/2010/main" Requires="p14">
      <p:transition spd="slow" p14:dur="2000" advTm="55061"/>
    </mc:Choice>
    <mc:Fallback>
      <p:transition spd="slow" advTm="5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6BDA05-6BC0-1033-D2B9-9E25470EB236}"/>
              </a:ext>
            </a:extLst>
          </p:cNvPr>
          <p:cNvPicPr>
            <a:picLocks noGrp="1" noChangeAspect="1"/>
          </p:cNvPicPr>
          <p:nvPr>
            <p:ph idx="1"/>
          </p:nvPr>
        </p:nvPicPr>
        <p:blipFill>
          <a:blip r:embed="rId6"/>
          <a:stretch>
            <a:fillRect/>
          </a:stretch>
        </p:blipFill>
        <p:spPr>
          <a:xfrm>
            <a:off x="2736448" y="277792"/>
            <a:ext cx="7213463" cy="6316519"/>
          </a:xfrm>
        </p:spPr>
      </p:pic>
      <p:sp>
        <p:nvSpPr>
          <p:cNvPr id="2" name="Title 1">
            <a:extLst>
              <a:ext uri="{FF2B5EF4-FFF2-40B4-BE49-F238E27FC236}">
                <a16:creationId xmlns:a16="http://schemas.microsoft.com/office/drawing/2014/main" id="{F8909801-5DE3-218D-2F29-C25CB71C5E4C}"/>
              </a:ext>
            </a:extLst>
          </p:cNvPr>
          <p:cNvSpPr>
            <a:spLocks noGrp="1"/>
          </p:cNvSpPr>
          <p:nvPr>
            <p:ph type="title"/>
          </p:nvPr>
        </p:nvSpPr>
        <p:spPr>
          <a:xfrm>
            <a:off x="1141413" y="91579"/>
            <a:ext cx="9866111" cy="579753"/>
          </a:xfrm>
          <a:solidFill>
            <a:schemeClr val="bg1"/>
          </a:solidFill>
        </p:spPr>
        <p:txBody>
          <a:bodyPr>
            <a:normAutofit fontScale="90000"/>
          </a:bodyPr>
          <a:lstStyle/>
          <a:p>
            <a:pPr algn="ctr"/>
            <a:r>
              <a:rPr lang="en-US" cap="none" dirty="0" err="1"/>
              <a:t>IMHuS</a:t>
            </a:r>
            <a:r>
              <a:rPr lang="en-US" cap="none" dirty="0"/>
              <a:t> – Intelligent Multi-Human Simulator</a:t>
            </a:r>
          </a:p>
        </p:txBody>
      </p:sp>
      <p:sp>
        <p:nvSpPr>
          <p:cNvPr id="3" name="Flecha a la derecha con bandas 2">
            <a:extLst>
              <a:ext uri="{FF2B5EF4-FFF2-40B4-BE49-F238E27FC236}">
                <a16:creationId xmlns:a16="http://schemas.microsoft.com/office/drawing/2014/main" id="{A872BDCB-295E-C554-1F3C-059327B0028F}"/>
              </a:ext>
            </a:extLst>
          </p:cNvPr>
          <p:cNvSpPr/>
          <p:nvPr/>
        </p:nvSpPr>
        <p:spPr>
          <a:xfrm>
            <a:off x="1463070" y="1198673"/>
            <a:ext cx="951722" cy="4851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echa a la derecha con bandas 3">
            <a:extLst>
              <a:ext uri="{FF2B5EF4-FFF2-40B4-BE49-F238E27FC236}">
                <a16:creationId xmlns:a16="http://schemas.microsoft.com/office/drawing/2014/main" id="{1B1B9557-BF88-4831-4B15-FD511CC4F135}"/>
              </a:ext>
            </a:extLst>
          </p:cNvPr>
          <p:cNvSpPr/>
          <p:nvPr/>
        </p:nvSpPr>
        <p:spPr>
          <a:xfrm>
            <a:off x="1463070" y="2905033"/>
            <a:ext cx="951722" cy="4851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echa a la derecha con bandas 5">
            <a:extLst>
              <a:ext uri="{FF2B5EF4-FFF2-40B4-BE49-F238E27FC236}">
                <a16:creationId xmlns:a16="http://schemas.microsoft.com/office/drawing/2014/main" id="{C6698BC4-E24D-3761-13A4-90AF85F41749}"/>
              </a:ext>
            </a:extLst>
          </p:cNvPr>
          <p:cNvSpPr/>
          <p:nvPr/>
        </p:nvSpPr>
        <p:spPr>
          <a:xfrm>
            <a:off x="1463070" y="4901473"/>
            <a:ext cx="951722" cy="4851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a la derecha con bandas 6">
            <a:extLst>
              <a:ext uri="{FF2B5EF4-FFF2-40B4-BE49-F238E27FC236}">
                <a16:creationId xmlns:a16="http://schemas.microsoft.com/office/drawing/2014/main" id="{384F4886-49DE-85D1-42B6-C6DAD12DA928}"/>
              </a:ext>
            </a:extLst>
          </p:cNvPr>
          <p:cNvSpPr/>
          <p:nvPr/>
        </p:nvSpPr>
        <p:spPr>
          <a:xfrm rot="10800000">
            <a:off x="10313926" y="1198673"/>
            <a:ext cx="951722" cy="4851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1CFA94F0-BF26-2C29-FDDC-92C2201B1A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35490167"/>
      </p:ext>
    </p:extLst>
  </p:cSld>
  <p:clrMapOvr>
    <a:masterClrMapping/>
  </p:clrMapOvr>
  <mc:AlternateContent xmlns:mc="http://schemas.openxmlformats.org/markup-compatibility/2006">
    <mc:Choice xmlns:p14="http://schemas.microsoft.com/office/powerpoint/2010/main" Requires="p14">
      <p:transition spd="slow" p14:dur="2000" advTm="41056"/>
    </mc:Choice>
    <mc:Fallback>
      <p:transition spd="slow" advTm="4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3" grpId="0" animBg="1"/>
      <p:bldP spid="3" grpId="1" animBg="1"/>
      <p:bldP spid="4" grpId="0" animBg="1"/>
      <p:bldP spid="4" grpId="1" animBg="1"/>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5FAA-A125-E84A-DFED-AE1E3A0B3A06}"/>
              </a:ext>
            </a:extLst>
          </p:cNvPr>
          <p:cNvSpPr>
            <a:spLocks noGrp="1"/>
          </p:cNvSpPr>
          <p:nvPr>
            <p:ph type="title"/>
          </p:nvPr>
        </p:nvSpPr>
        <p:spPr>
          <a:xfrm>
            <a:off x="1143000" y="76077"/>
            <a:ext cx="9905998" cy="1132791"/>
          </a:xfrm>
        </p:spPr>
        <p:txBody>
          <a:bodyPr/>
          <a:lstStyle/>
          <a:p>
            <a:pPr algn="ctr"/>
            <a:r>
              <a:rPr lang="en-US" cap="none" dirty="0" err="1"/>
              <a:t>IMHuS</a:t>
            </a:r>
            <a:r>
              <a:rPr lang="en-US" cap="none" dirty="0"/>
              <a:t> Demo</a:t>
            </a:r>
          </a:p>
        </p:txBody>
      </p:sp>
      <p:pic>
        <p:nvPicPr>
          <p:cNvPr id="6" name="20220729-hard-scenario-cohan-2_o3M778hf.mp4" descr="20220729-hard-scenario-cohan-2_o3M778hf.mp4">
            <a:hlinkClick r:id="" action="ppaction://media"/>
            <a:extLst>
              <a:ext uri="{FF2B5EF4-FFF2-40B4-BE49-F238E27FC236}">
                <a16:creationId xmlns:a16="http://schemas.microsoft.com/office/drawing/2014/main" id="{E8D13C5C-8B18-418E-81A9-20FF193B78F5}"/>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2007863" y="1208868"/>
            <a:ext cx="8176273" cy="4963332"/>
          </a:xfrm>
        </p:spPr>
      </p:pic>
      <p:pic>
        <p:nvPicPr>
          <p:cNvPr id="3" name="Audio 2">
            <a:hlinkClick r:id="" action="ppaction://media"/>
            <a:extLst>
              <a:ext uri="{FF2B5EF4-FFF2-40B4-BE49-F238E27FC236}">
                <a16:creationId xmlns:a16="http://schemas.microsoft.com/office/drawing/2014/main" id="{BE85C727-4D61-6DC2-9870-23BC1DD7002A}"/>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38727620"/>
      </p:ext>
    </p:extLst>
  </p:cSld>
  <p:clrMapOvr>
    <a:masterClrMapping/>
  </p:clrMapOvr>
  <mc:AlternateContent xmlns:mc="http://schemas.openxmlformats.org/markup-compatibility/2006">
    <mc:Choice xmlns:p14="http://schemas.microsoft.com/office/powerpoint/2010/main" Requires="p14">
      <p:transition spd="slow" p14:dur="2000" advTm="124906"/>
    </mc:Choice>
    <mc:Fallback>
      <p:transition spd="slow" advTm="124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3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714" objId="6"/>
        <p14:stopEvt time="124895"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1317-69BD-FF7C-4F50-F24931B0BB40}"/>
              </a:ext>
            </a:extLst>
          </p:cNvPr>
          <p:cNvSpPr>
            <a:spLocks noGrp="1"/>
          </p:cNvSpPr>
          <p:nvPr>
            <p:ph type="title"/>
          </p:nvPr>
        </p:nvSpPr>
        <p:spPr>
          <a:xfrm>
            <a:off x="1141410" y="1119353"/>
            <a:ext cx="9906001" cy="2783574"/>
          </a:xfrm>
        </p:spPr>
        <p:txBody>
          <a:bodyPr>
            <a:normAutofit fontScale="90000"/>
          </a:bodyPr>
          <a:lstStyle/>
          <a:p>
            <a:pPr algn="ctr"/>
            <a:r>
              <a:rPr lang="en-US" cap="none" dirty="0" err="1"/>
              <a:t>IMHuS</a:t>
            </a:r>
            <a:br>
              <a:rPr lang="en-US" cap="none" dirty="0"/>
            </a:br>
            <a:r>
              <a:rPr lang="en-US" cap="none" dirty="0">
                <a:hlinkClick r:id="rId5"/>
              </a:rPr>
              <a:t>https://github.com/LAAS-HRI/IMHuS</a:t>
            </a:r>
            <a:br>
              <a:rPr lang="en-US" cap="none" dirty="0"/>
            </a:br>
            <a:br>
              <a:rPr lang="en-US" cap="none" dirty="0"/>
            </a:br>
            <a:r>
              <a:rPr lang="en-US" cap="none" dirty="0"/>
              <a:t>RIS Group - Robotics and </a:t>
            </a:r>
            <a:r>
              <a:rPr lang="en-US" cap="none" dirty="0" err="1"/>
              <a:t>InteractionS</a:t>
            </a:r>
            <a:r>
              <a:rPr lang="en-US" cap="none" dirty="0"/>
              <a:t> </a:t>
            </a:r>
            <a:br>
              <a:rPr lang="en-US" cap="none" dirty="0"/>
            </a:br>
            <a:r>
              <a:rPr lang="en-US" cap="none" dirty="0"/>
              <a:t>LAAS-CNRS</a:t>
            </a:r>
            <a:br>
              <a:rPr lang="en-US" cap="none" dirty="0"/>
            </a:br>
            <a:r>
              <a:rPr lang="en-US" cap="none" dirty="0"/>
              <a:t>Toulouse, France</a:t>
            </a:r>
          </a:p>
        </p:txBody>
      </p:sp>
      <p:sp>
        <p:nvSpPr>
          <p:cNvPr id="3" name="Text Placeholder 2">
            <a:extLst>
              <a:ext uri="{FF2B5EF4-FFF2-40B4-BE49-F238E27FC236}">
                <a16:creationId xmlns:a16="http://schemas.microsoft.com/office/drawing/2014/main" id="{48357ED8-7518-14D3-3DCB-FB954D01A281}"/>
              </a:ext>
            </a:extLst>
          </p:cNvPr>
          <p:cNvSpPr>
            <a:spLocks noGrp="1"/>
          </p:cNvSpPr>
          <p:nvPr>
            <p:ph type="body" sz="half" idx="2"/>
          </p:nvPr>
        </p:nvSpPr>
        <p:spPr>
          <a:xfrm>
            <a:off x="1139820" y="4226120"/>
            <a:ext cx="4954590" cy="1142041"/>
          </a:xfrm>
        </p:spPr>
        <p:txBody>
          <a:bodyPr>
            <a:normAutofit/>
          </a:bodyPr>
          <a:lstStyle/>
          <a:p>
            <a:pPr algn="r"/>
            <a:r>
              <a:rPr lang="en-US" dirty="0">
                <a:hlinkClick r:id="rId6">
                  <a:extLst>
                    <a:ext uri="{A12FA001-AC4F-418D-AE19-62706E023703}">
                      <ahyp:hlinkClr xmlns:ahyp="http://schemas.microsoft.com/office/drawing/2018/hyperlinkcolor" val="tx"/>
                    </a:ext>
                  </a:extLst>
                </a:hlinkClick>
              </a:rPr>
              <a:t>Olivier.Hauterville@laas.fr</a:t>
            </a:r>
            <a:endParaRPr lang="en-US" dirty="0"/>
          </a:p>
          <a:p>
            <a:pPr algn="r"/>
            <a:r>
              <a:rPr lang="en-US" dirty="0">
                <a:hlinkClick r:id="rId7">
                  <a:extLst>
                    <a:ext uri="{A12FA001-AC4F-418D-AE19-62706E023703}">
                      <ahyp:hlinkClr xmlns:ahyp="http://schemas.microsoft.com/office/drawing/2018/hyperlinkcolor" val="tx"/>
                    </a:ext>
                  </a:extLst>
                </a:hlinkClick>
              </a:rPr>
              <a:t>phani-teja.singamaneni@laas.fr</a:t>
            </a:r>
            <a:endParaRPr lang="en-US" dirty="0"/>
          </a:p>
          <a:p>
            <a:pPr algn="r"/>
            <a:r>
              <a:rPr lang="en-US" dirty="0">
                <a:hlinkClick r:id="rId8">
                  <a:extLst>
                    <a:ext uri="{A12FA001-AC4F-418D-AE19-62706E023703}">
                      <ahyp:hlinkClr xmlns:ahyp="http://schemas.microsoft.com/office/drawing/2018/hyperlinkcolor" val="tx"/>
                    </a:ext>
                  </a:extLst>
                </a:hlinkClick>
              </a:rPr>
              <a:t>anthony.favier@laas.fr</a:t>
            </a:r>
            <a:endParaRPr lang="en-US" dirty="0"/>
          </a:p>
        </p:txBody>
      </p:sp>
      <p:sp>
        <p:nvSpPr>
          <p:cNvPr id="4" name="Text Placeholder 2">
            <a:extLst>
              <a:ext uri="{FF2B5EF4-FFF2-40B4-BE49-F238E27FC236}">
                <a16:creationId xmlns:a16="http://schemas.microsoft.com/office/drawing/2014/main" id="{00D636D1-21B9-0B77-1F0F-11A2CD767558}"/>
              </a:ext>
            </a:extLst>
          </p:cNvPr>
          <p:cNvSpPr txBox="1">
            <a:spLocks/>
          </p:cNvSpPr>
          <p:nvPr/>
        </p:nvSpPr>
        <p:spPr>
          <a:xfrm>
            <a:off x="6094071" y="4201839"/>
            <a:ext cx="4954590" cy="116632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lnSpc>
                <a:spcPct val="90000"/>
              </a:lnSpc>
              <a:spcBef>
                <a:spcPts val="1200"/>
              </a:spcBef>
              <a:buClr>
                <a:schemeClr val="accent1">
                  <a:lumMod val="75000"/>
                </a:schemeClr>
              </a:buClr>
              <a:buSzPct val="85000"/>
            </a:pPr>
            <a:r>
              <a:rPr lang="en-US" dirty="0">
                <a:hlinkClick r:id="rId9">
                  <a:extLst>
                    <a:ext uri="{A12FA001-AC4F-418D-AE19-62706E023703}">
                      <ahyp:hlinkClr xmlns:ahyp="http://schemas.microsoft.com/office/drawing/2018/hyperlinkcolor" val="tx"/>
                    </a:ext>
                  </a:extLst>
                </a:hlinkClick>
              </a:rPr>
              <a:t>Rachid.Alami@laas.fr</a:t>
            </a:r>
            <a:endParaRPr lang="en-US" dirty="0"/>
          </a:p>
          <a:p>
            <a:pPr>
              <a:lnSpc>
                <a:spcPct val="90000"/>
              </a:lnSpc>
              <a:spcBef>
                <a:spcPts val="1200"/>
              </a:spcBef>
              <a:buClr>
                <a:schemeClr val="accent1">
                  <a:lumMod val="75000"/>
                </a:schemeClr>
              </a:buClr>
              <a:buSzPct val="85000"/>
            </a:pPr>
            <a:r>
              <a:rPr lang="en-US" dirty="0">
                <a:hlinkClick r:id="rId10">
                  <a:extLst>
                    <a:ext uri="{A12FA001-AC4F-418D-AE19-62706E023703}">
                      <ahyp:hlinkClr xmlns:ahyp="http://schemas.microsoft.com/office/drawing/2018/hyperlinkcolor" val="tx"/>
                    </a:ext>
                  </a:extLst>
                </a:hlinkClick>
              </a:rPr>
              <a:t>camino.fernandez@unileon.es</a:t>
            </a:r>
            <a:endParaRPr lang="en-US" dirty="0"/>
          </a:p>
          <a:p>
            <a:pPr>
              <a:lnSpc>
                <a:spcPct val="90000"/>
              </a:lnSpc>
              <a:spcBef>
                <a:spcPts val="1200"/>
              </a:spcBef>
              <a:buClr>
                <a:schemeClr val="accent1">
                  <a:lumMod val="75000"/>
                </a:schemeClr>
              </a:buClr>
              <a:buSzPct val="85000"/>
            </a:pPr>
            <a:r>
              <a:rPr lang="en-US" dirty="0">
                <a:hlinkClick r:id="rId11">
                  <a:extLst>
                    <a:ext uri="{A12FA001-AC4F-418D-AE19-62706E023703}">
                      <ahyp:hlinkClr xmlns:ahyp="http://schemas.microsoft.com/office/drawing/2018/hyperlinkcolor" val="tx"/>
                    </a:ext>
                  </a:extLst>
                </a:hlinkClick>
              </a:rPr>
              <a:t>vicente.matellan@unileon.es</a:t>
            </a:r>
            <a:endParaRPr lang="en-US" dirty="0"/>
          </a:p>
        </p:txBody>
      </p:sp>
      <p:pic>
        <p:nvPicPr>
          <p:cNvPr id="6" name="Imagen 5">
            <a:hlinkClick r:id="rId12"/>
            <a:extLst>
              <a:ext uri="{FF2B5EF4-FFF2-40B4-BE49-F238E27FC236}">
                <a16:creationId xmlns:a16="http://schemas.microsoft.com/office/drawing/2014/main" id="{27855FA3-4C79-BA1C-5E7E-21C37292A28C}"/>
              </a:ext>
            </a:extLst>
          </p:cNvPr>
          <p:cNvPicPr>
            <a:picLocks noChangeAspect="1"/>
          </p:cNvPicPr>
          <p:nvPr/>
        </p:nvPicPr>
        <p:blipFill>
          <a:blip r:embed="rId13"/>
          <a:srcRect/>
          <a:stretch/>
        </p:blipFill>
        <p:spPr>
          <a:xfrm>
            <a:off x="3870899" y="5514513"/>
            <a:ext cx="2223172" cy="1142041"/>
          </a:xfrm>
          <a:prstGeom prst="rect">
            <a:avLst/>
          </a:prstGeom>
        </p:spPr>
      </p:pic>
      <p:pic>
        <p:nvPicPr>
          <p:cNvPr id="8" name="Imagen 7">
            <a:hlinkClick r:id="rId14"/>
            <a:extLst>
              <a:ext uri="{FF2B5EF4-FFF2-40B4-BE49-F238E27FC236}">
                <a16:creationId xmlns:a16="http://schemas.microsoft.com/office/drawing/2014/main" id="{D590FB7B-7530-D99F-5C5C-BF3A64744374}"/>
              </a:ext>
            </a:extLst>
          </p:cNvPr>
          <p:cNvPicPr>
            <a:picLocks noChangeAspect="1"/>
          </p:cNvPicPr>
          <p:nvPr/>
        </p:nvPicPr>
        <p:blipFill>
          <a:blip r:embed="rId15"/>
          <a:stretch>
            <a:fillRect/>
          </a:stretch>
        </p:blipFill>
        <p:spPr>
          <a:xfrm>
            <a:off x="6667019" y="5370208"/>
            <a:ext cx="1304463" cy="1286346"/>
          </a:xfrm>
          <a:prstGeom prst="rect">
            <a:avLst/>
          </a:prstGeom>
        </p:spPr>
      </p:pic>
      <p:pic>
        <p:nvPicPr>
          <p:cNvPr id="5" name="Audio 4">
            <a:hlinkClick r:id="" action="ppaction://media"/>
            <a:extLst>
              <a:ext uri="{FF2B5EF4-FFF2-40B4-BE49-F238E27FC236}">
                <a16:creationId xmlns:a16="http://schemas.microsoft.com/office/drawing/2014/main" id="{BD4CBDA1-F3A6-88CA-A764-2B0200B83B9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81408120"/>
      </p:ext>
    </p:extLst>
  </p:cSld>
  <p:clrMapOvr>
    <a:masterClrMapping/>
  </p:clrMapOvr>
  <mc:AlternateContent xmlns:mc="http://schemas.openxmlformats.org/markup-compatibility/2006">
    <mc:Choice xmlns:p14="http://schemas.microsoft.com/office/powerpoint/2010/main" Requires="p14">
      <p:transition spd="slow" p14:dur="2000" advTm="23530"/>
    </mc:Choice>
    <mc:Fallback>
      <p:transition spd="slow" advTm="2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8.8|17.4|13.7|5.3"/>
</p:tagLst>
</file>

<file path=ppt/tags/tag2.xml><?xml version="1.0" encoding="utf-8"?>
<p:tagLst xmlns:a="http://schemas.openxmlformats.org/drawingml/2006/main" xmlns:r="http://schemas.openxmlformats.org/officeDocument/2006/relationships" xmlns:p="http://schemas.openxmlformats.org/presentationml/2006/main">
  <p:tag name="TIMING" val="|2.5|17.6|10.1|6.9"/>
</p:tagLst>
</file>

<file path=ppt/tags/tag3.xml><?xml version="1.0" encoding="utf-8"?>
<p:tagLst xmlns:a="http://schemas.openxmlformats.org/drawingml/2006/main" xmlns:r="http://schemas.openxmlformats.org/officeDocument/2006/relationships" xmlns:p="http://schemas.openxmlformats.org/presentationml/2006/main">
  <p:tag name="TIMING" val="|6.2|9.6|5.6"/>
</p:tagLst>
</file>

<file path=ppt/tags/tag4.xml><?xml version="1.0" encoding="utf-8"?>
<p:tagLst xmlns:a="http://schemas.openxmlformats.org/drawingml/2006/main" xmlns:r="http://schemas.openxmlformats.org/officeDocument/2006/relationships" xmlns:p="http://schemas.openxmlformats.org/presentationml/2006/main">
  <p:tag name="TIMING" val="|7.3|29.3|8.3"/>
</p:tagLst>
</file>

<file path=ppt/tags/tag5.xml><?xml version="1.0" encoding="utf-8"?>
<p:tagLst xmlns:a="http://schemas.openxmlformats.org/drawingml/2006/main" xmlns:r="http://schemas.openxmlformats.org/officeDocument/2006/relationships" xmlns:p="http://schemas.openxmlformats.org/presentationml/2006/main">
  <p:tag name="TIMING" val="|7|15|8.8|4.2|4.9"/>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Letras en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tras en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{A3860D8F-3F24-F645-80C4-1669001B6F20}tf10001070</Template>
  <TotalTime>380</TotalTime>
  <Words>1078</Words>
  <Application>Microsoft Macintosh PowerPoint</Application>
  <PresentationFormat>Panorámica</PresentationFormat>
  <Paragraphs>66</Paragraphs>
  <Slides>8</Slides>
  <Notes>8</Notes>
  <HiddenSlides>0</HiddenSlides>
  <MMClips>9</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Arial</vt:lpstr>
      <vt:lpstr>Calibri</vt:lpstr>
      <vt:lpstr>Rockwell</vt:lpstr>
      <vt:lpstr>Rockwell Condensed</vt:lpstr>
      <vt:lpstr>Rockwell Extra Bold</vt:lpstr>
      <vt:lpstr>Wingdings</vt:lpstr>
      <vt:lpstr>Letras en madera</vt:lpstr>
      <vt:lpstr>IMHuS:  Intelligent Multi-Human Simulator</vt:lpstr>
      <vt:lpstr>Motivation</vt:lpstr>
      <vt:lpstr>IMHuS – Intelligent Multi-Human Simulator </vt:lpstr>
      <vt:lpstr>Step-based social simulation</vt:lpstr>
      <vt:lpstr>XML IMHuS Configuration File</vt:lpstr>
      <vt:lpstr>IMHuS – Intelligent Multi-Human Simulator</vt:lpstr>
      <vt:lpstr>IMHuS Demo</vt:lpstr>
      <vt:lpstr>IMHuS https://github.com/LAAS-HRI/IMHuS  RIS Group - Robotics and InteractionS  LAAS-CNRS Toulouse, France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CAMINO FERNANDEZ LLAMAS</dc:creator>
  <cp:lastModifiedBy>Microsoft Office User</cp:lastModifiedBy>
  <cp:revision>13</cp:revision>
  <dcterms:created xsi:type="dcterms:W3CDTF">2022-10-06T06:53:17Z</dcterms:created>
  <dcterms:modified xsi:type="dcterms:W3CDTF">2022-10-07T18:05:09Z</dcterms:modified>
</cp:coreProperties>
</file>